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72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รูปภาพพาโนราม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0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370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9315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39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คอลัมน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448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อลัมน์รูปภาพ 3 รู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72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06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338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3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48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698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59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83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579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675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9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48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B258B9-6ACF-44E0-AA67-5F6A4295F9CB}" type="datetimeFigureOut">
              <a:rPr lang="en-US" smtClean="0"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2ADA0AB-FEB4-4492-8D59-662E184DA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6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>
            <a:extLst>
              <a:ext uri="{FF2B5EF4-FFF2-40B4-BE49-F238E27FC236}">
                <a16:creationId xmlns:a16="http://schemas.microsoft.com/office/drawing/2014/main" id="{BE059AFE-AAA9-43DE-A10B-544569EAA324}"/>
              </a:ext>
            </a:extLst>
          </p:cNvPr>
          <p:cNvSpPr/>
          <p:nvPr/>
        </p:nvSpPr>
        <p:spPr>
          <a:xfrm>
            <a:off x="3441469" y="891598"/>
            <a:ext cx="5070763" cy="27014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6CAD6E1-EB28-4A56-820D-6BB1E8B42E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5490"/>
            <a:ext cx="9144000" cy="2387600"/>
          </a:xfrm>
        </p:spPr>
        <p:txBody>
          <a:bodyPr/>
          <a:lstStyle/>
          <a:p>
            <a:r>
              <a:rPr lang="th-TH" b="1" dirty="0">
                <a:solidFill>
                  <a:srgbClr val="FFFF00"/>
                </a:solidFill>
              </a:rPr>
              <a:t>ว9/2564  (ว</a:t>
            </a:r>
            <a:r>
              <a:rPr lang="en-US" b="1" dirty="0">
                <a:solidFill>
                  <a:srgbClr val="FFFF00"/>
                </a:solidFill>
              </a:rPr>
              <a:t>PA)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th-TH" b="1" dirty="0">
                <a:solidFill>
                  <a:srgbClr val="FFFF00"/>
                </a:solidFill>
              </a:rPr>
              <a:t>ครบทุกหมวด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C0054AB3-0D14-4D10-9938-D1EBC2F3CB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67550"/>
            <a:ext cx="9914313" cy="2133599"/>
          </a:xfrm>
        </p:spPr>
        <p:txBody>
          <a:bodyPr>
            <a:noAutofit/>
          </a:bodyPr>
          <a:lstStyle/>
          <a:p>
            <a:r>
              <a:rPr lang="th-TH" sz="4800" b="1" dirty="0">
                <a:solidFill>
                  <a:srgbClr val="C00000"/>
                </a:solidFill>
              </a:rPr>
              <a:t>หลักเกณฑ์และวิธีการประเมินตำแหน่งและวิทยฐานะ</a:t>
            </a:r>
          </a:p>
          <a:p>
            <a:r>
              <a:rPr lang="th-TH" sz="4800" b="1" dirty="0">
                <a:solidFill>
                  <a:srgbClr val="C00000"/>
                </a:solidFill>
              </a:rPr>
              <a:t>ข้าราชการครูและบุคลากรทางการศึกษา</a:t>
            </a:r>
            <a:r>
              <a:rPr lang="en-US" sz="4800" b="1" dirty="0">
                <a:solidFill>
                  <a:srgbClr val="C00000"/>
                </a:solidFill>
              </a:rPr>
              <a:t> </a:t>
            </a:r>
            <a:r>
              <a:rPr lang="th-TH" sz="4800" b="1" dirty="0">
                <a:solidFill>
                  <a:srgbClr val="C00000"/>
                </a:solidFill>
              </a:rPr>
              <a:t>ตำแหน่งครู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93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3" y="474133"/>
            <a:ext cx="9719734" cy="719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41" y="474133"/>
            <a:ext cx="9940492" cy="719215"/>
          </a:xfrm>
        </p:spPr>
        <p:txBody>
          <a:bodyPr/>
          <a:lstStyle/>
          <a:p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2  ข้อตกลงในการพัฒนางาน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(Performance </a:t>
            </a:r>
            <a:r>
              <a:rPr kumimoji="0" lang="en-US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Areement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133" y="1418432"/>
            <a:ext cx="11119919" cy="518517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3. คณะกรรมการประเมินผลการพัฒนางานตามข้อตกลง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ผอ.สถานศึกษาแต่งตั้งกรรมการประเมินฯ จำนวน 3 คน ประกอบด้วย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1. ผอ.สถานศึกษา เป็นประธานกรรมการ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2. ศึกษานิเทศก์ ไม่ต่ำกว่า ศึกษานิเทศก์ชำนาญการพิเศษ หรือ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อาจารย์ในสถาบันอุดมศึกษา ไม่ต่ำกว่า ผู้ช่วยศาสตราจารย์ หรือ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ครูผู้สอนจาก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รร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.อื่น ไม่ต่ำกว่า ครูชำนาญการพิเศษ หรือ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ผู้ทรงคุณวุฒินอกสถานศึกษา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กรณีผอ.สถานศึกษานั้น ไม่อาจประเมินได้ด้วยเหตุใด ๆ ให้ผู้บังคับบัญชาเหนือขึ้นไป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หนึ่งระดับแต่งตั้ง ผอ.สถานศึกษาใกล้เคียง ประเมินแทน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33403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3" y="474133"/>
            <a:ext cx="9719734" cy="719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41" y="474133"/>
            <a:ext cx="9940492" cy="719215"/>
          </a:xfrm>
        </p:spPr>
        <p:txBody>
          <a:bodyPr/>
          <a:lstStyle/>
          <a:p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2  ข้อตกลงในการพัฒนางาน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(Performance </a:t>
            </a:r>
            <a:r>
              <a:rPr kumimoji="0" lang="en-US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Areement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74" y="1503493"/>
            <a:ext cx="11583026" cy="51851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4. การประเมินผลการพัฒนาตามข้อตกลง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1. คณะกรรมการประเมิน จำนวน 3 คน ประเมินผลการพัฒนาตามข้อตกลงของข้าราชการครูในแต่ละรอบการประเมิน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2. ผอ.สถานศึกษา เป็นผู้รับผิดชอบนำข้อมูลเข้าระบบ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เป็นประจำ       ทุกรอบการประเมิน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3.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ผลการประเมินการพัฒนางานตามข้อตกลง ต้องได้คะแนนจากกรรมการ    แต่ละคน ไม่ต่ำกว่าร้อยละ 70 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50071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3" y="474133"/>
            <a:ext cx="9719734" cy="719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41" y="474133"/>
            <a:ext cx="9940492" cy="719215"/>
          </a:xfrm>
        </p:spPr>
        <p:txBody>
          <a:bodyPr/>
          <a:lstStyle/>
          <a:p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2  ข้อตกลงในการพัฒนางาน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(Performance </a:t>
            </a:r>
            <a:r>
              <a:rPr kumimoji="0" lang="en-US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Areement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74" y="1503493"/>
            <a:ext cx="11583026" cy="51851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5. การนำผลการประเมินการพัฒนางานตามข้อตกลงไปใช้ในการบริหารงานบุคคล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1. ใช้เป็นคุณสมบัติในการขอมีวิทยฐานะและเลื่อนวิทยฐานะ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2. ใช้เพื่อคงวิทยฐานะ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3. ใช้เป็นองค์ประกอบในการพิจารณาเลื่อนเงินเดือน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49009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3 หลักเกณฑ์และวิธีการฯ ขอมีวิทยฐานะครูชำนาญการ 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ครูชำนาญการพิเศษ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74" y="1503493"/>
            <a:ext cx="11583026" cy="518517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หลักเกณฑ์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solidFill>
                  <a:srgbClr val="CC00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1. คุณสมบัตินับถึงวันที่ยื่นคำขอ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1.1 การขอมีวิทยฐานะครูชำนาญการ ต้องดำรงตำแหน่งครู 4 ปี การขอเลื่อน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เป็นวิทยฐานะครูชำนาญการพิเศษ ต้องดำรงตำแหน่งครูชำนาญการ 4 ปี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1.2 มีผลการพัฒนาตามข้อตกลงในตำแหน่งครู หรือครูชำนาญการ ในช่วงระยะเวลาย้อนหลัง 3 รอบการประเมิน ไม่ต่ำกว่าร้อยละ 70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1.3 ช่วงระยะเวลาย้อนหลัง 4 ปี ต้องไม่เคยถูกลงโทษทางวินัยที่หนักกว่าโทษภาคทัณฑ์ หากปีใดมีการลงโทษหนักกว่าภาคทัณฑ์ ไม่ให้นำระยะเวลาในปีนั้นมาใช้เป็นคุณสมบัติ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3930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3 หลักเกณฑ์และวิธีการฯ ขอมีวิทยฐานะครูชำนาญการ 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ครูชำนาญการพิเศษ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74" y="1503493"/>
            <a:ext cx="11583026" cy="51851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solidFill>
                  <a:schemeClr val="accent5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เงื่อนไขการลดระยะเวลา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1. ลดระเวลาเวลาตามหลักเกณฑ์ข้อ 1.1 เหลือ 3 ปีติดต่อกัน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2. มีการพัฒนางานตามข้อตกลง ตามหลักเกณฑ์ ข้อ 1.2 จำนวน 2 รอบ    การประเมิน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3. ลดช่วงระยะเวลาตามหลักเกณฑ์ ข้อ 1.3 เหลือ 3 ปี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ทั้งนี้ ให้ ผู้ขอและผอ.สถานศึกษา เป็นผู้รับรองข้อมูล หลักฐานและคุณสมบัติ ของผู้ขอ หากภายหลังตรวจสอบ พบว่ามีคุณสมบัติไม่เป็นตามหลักเกณฑ์นี้ ให้ถือว่า เป็นผู้ขาดคุณสมบัติ</a:t>
            </a:r>
          </a:p>
        </p:txBody>
      </p:sp>
    </p:spTree>
    <p:extLst>
      <p:ext uri="{BB962C8B-B14F-4D97-AF65-F5344CB8AC3E}">
        <p14:creationId xmlns:p14="http://schemas.microsoft.com/office/powerpoint/2010/main" val="336386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3 หลักเกณฑ์และวิธีการฯ ขอมีวิทยฐานะครูชำนาญการ 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ครูชำนาญการพิเศษ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725" y="1564874"/>
            <a:ext cx="11353835" cy="518517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2. ผู้ขอต้องผ่านการประเมิน 2 ด้าน ดังนี้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1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ด้านทักษะการจัดการเรียนรู้และการจัดการขั้นเรียน 	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      1) แผนการจัดการเรียนรู้ ตามที่ปรากฏในไฟล์วีดิทัศน์บันทึก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การสอน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2) ไฟล์วีดีทัศน์ จำนวน 2 ไฟล์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     (1) ไฟล์วีดิทัศน์บันทึกการสอน ที่สอดคล้องกับ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แผนการจัดการเรียนรู้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      (2) ไฟล์วีดิทัศน์ ที่แสดงให้เห็นถึงสภาพปัญหา ที่มา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หรือแรงบันดาลใจในการจัดทำแผนการจัดการเรียนรู้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7005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3 หลักเกณฑ์และวิธีการฯ ขอมีวิทยฐานะครูชำนาญการ 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ครูชำนาญการพิเศษ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509" y="2045754"/>
            <a:ext cx="11583026" cy="394037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2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ด้านผลลัพธ์การเรียนรู้ของผู้เรียน  ผลงานหรือผลการปฏิบัติงานของผู้เรียน ที่เสนอไว้ในด้านที่ 1 นำเสนอในรูปแบบไฟล์ดิจิทัล เช่น ไฟล์วีดิทัศน์ ไฟล์ภาพ หรือไฟล์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PDF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3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การประเมินด้านที่ 1 และด้านที่ 2 ให้มีคณะกรรมการประเมิน จำนวน 3 คน โดยประเมินผ่านระบบ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10163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3 หลักเกณฑ์และวิธีการฯ ขอมีวิทยฐานะครูชำนาญการ 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ครูชำนาญการพิเศษ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467" y="1518428"/>
            <a:ext cx="11583026" cy="51851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 </a:t>
            </a:r>
            <a:r>
              <a:rPr lang="th-TH" sz="4000" b="1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เกณฑ์การตัดสิน</a:t>
            </a:r>
            <a:endParaRPr lang="en-US" sz="4000" b="1" dirty="0">
              <a:solidFill>
                <a:srgbClr val="00B05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1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ด้านทักษะการจัดการเรียนรู้และการจัดการชั้นเรียน ต้องได้คะแนน      จากกรรมการแต่ละคน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-  ครูชำนาญการ ไม่ต่ำกว่าร้อยละ 65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-  ครูชำนาญการพิเศษ ไม่ต่ำกว่าร้อยละ 70 	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2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ด้านผลลัพธ์การเรียนรู้ของผู้เรียน ต้องได้คะแนนจากกรรมการแต่ละคน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-  ครูชำนาญการ ไม่ต่ำกว่าร้อยละ 65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-  ครูชำนาญการพิเศษ ไม่ต่ำกว่าร้อยละ 70</a:t>
            </a:r>
          </a:p>
        </p:txBody>
      </p:sp>
    </p:spTree>
    <p:extLst>
      <p:ext uri="{BB962C8B-B14F-4D97-AF65-F5344CB8AC3E}">
        <p14:creationId xmlns:p14="http://schemas.microsoft.com/office/powerpoint/2010/main" val="3627226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3 หลักเกณฑ์และวิธีการฯ ขอมีวิทยฐานะครูชำนาญการ 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ครูชำนาญการพิเศษ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74" y="1503493"/>
            <a:ext cx="11583026" cy="51851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5. การพิจารณาอนุมัติผลการประเมิน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-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กศ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จ.หรือ อ.ก.ค.ศ.ฯ เป็นผู้อนุมัติ โดยมีผลไม่ก่อนวันที่สถานศึกษานำข้อมูลคำขอพร้อมหลักฐานประกอบการประเมินครบถ้วนสมบูรณ์เข้าสู่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สำหรับกรณีสถานศึกษาที่ไม่มีปัจจัยพื้นฐาน ด้านเทคโนโลยี ฯ และ ผอ.สถานศึกษา มีหนังสือส่งคำขอและหลักเกณฑ์เกี่ยวกับการประเมินวิทยฐานะในรูปแบบไฟล์ดิจิทัล ให้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สพท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 ตรวจสอบและรับรองคุณสมบัติ และนำข้อมูลเข้าสู่ระบบ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แทนสถานศึกษา ให้มีผลไม่ก่อนวันที่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สพท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.นำข้อมูลคำขอพร้อมทั้งหลักฐานประกอบการประเมินครบถ้วนสมบูรณ์เข้าสู่ระบบ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53066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3 หลักเกณฑ์และวิธีการฯ ขอมีวิทยฐานะครูชำนาญการ 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ครูชำนาญการพิเศษ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725" y="1741098"/>
            <a:ext cx="11114880" cy="414997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* ผอ.สถานศึกษาตรวจสอบข้อมูลและรับรองคุณสมบัติ รวมทั้งหลักฐาน     ของผู้ขอตามที่กำหนดไว้ ก่อนนำข้อมูลคำขอพร้อมทั้งหลักฐานเข้าสู่ระบบ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เพื่อส่งผ่านข้อมูลไปยัง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สพท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	</a:t>
            </a: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ทั้งนี้ หากผู้ประสงค์จะยื่นคำขอครั้งใหม่ในวิทยฐานะเดิม จะต้องได้รับ  หนังสือแจ้งมติ ไม่อนุมัติผลการประเมินคำขอที่ยื่นไว้เดิมก่อน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</a:t>
            </a:r>
          </a:p>
        </p:txBody>
      </p:sp>
    </p:spTree>
    <p:extLst>
      <p:ext uri="{BB962C8B-B14F-4D97-AF65-F5344CB8AC3E}">
        <p14:creationId xmlns:p14="http://schemas.microsoft.com/office/powerpoint/2010/main" val="3929357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BB39956-CB3E-4D7E-9B28-D06934D52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2" y="-33867"/>
            <a:ext cx="10364451" cy="1596177"/>
          </a:xfrm>
        </p:spPr>
        <p:txBody>
          <a:bodyPr>
            <a:normAutofit/>
          </a:bodyPr>
          <a:lstStyle/>
          <a:p>
            <a:r>
              <a:rPr lang="th-TH" sz="4800" b="1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หมวดตามหนังสือ </a:t>
            </a:r>
            <a:r>
              <a:rPr lang="th-TH" sz="4800" b="1" dirty="0" err="1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ก.ค.ศ</a:t>
            </a:r>
            <a:r>
              <a:rPr lang="th-TH" sz="4800" b="1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ว9/2564 (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PA)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7E719E8-1A32-46C0-BDFB-FC7A2E6CD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41" y="1214073"/>
            <a:ext cx="11658915" cy="5643927"/>
          </a:xfrm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65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1</a:t>
            </a: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นิยาม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th-TH" sz="65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2</a:t>
            </a: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ข้อตกลงในการพัฒนางาน </a:t>
            </a:r>
            <a:r>
              <a:rPr lang="en-US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6500" dirty="0">
                <a:solidFill>
                  <a:schemeClr val="accent1">
                    <a:lumMod val="50000"/>
                  </a:schemeClr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(Performance </a:t>
            </a:r>
            <a:r>
              <a:rPr lang="en-US" sz="6500" dirty="0" err="1">
                <a:solidFill>
                  <a:schemeClr val="accent1">
                    <a:lumMod val="50000"/>
                  </a:schemeClr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Areement</a:t>
            </a:r>
            <a:r>
              <a:rPr lang="en-US" sz="6500" dirty="0">
                <a:solidFill>
                  <a:schemeClr val="accent1">
                    <a:lumMod val="50000"/>
                  </a:schemeClr>
                </a:solidFill>
                <a:effectLst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endParaRPr lang="th-TH" sz="6500" dirty="0">
              <a:solidFill>
                <a:schemeClr val="accent1">
                  <a:lumMod val="50000"/>
                </a:schemeClr>
              </a:solidFill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th-TH" sz="65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3</a:t>
            </a: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</a:t>
            </a:r>
            <a:r>
              <a:rPr kumimoji="0" lang="th-TH" sz="6500" b="0" i="0" u="none" strike="noStrike" kern="1200" cap="all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หลักเกณฑ์และวิธีการให้ข้าราชการครูและบุคลากรทางการศึกษา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sz="6500" b="0" i="0" u="none" strike="noStrike" kern="1200" cap="all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ตำแหน่งครูมีวิทยฐานะครูชำนาญการ และเลื่อนเป็นวิทยฐานะครูชำนาญการพิเศษ</a:t>
            </a:r>
            <a:endParaRPr lang="en-US" sz="6500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th-TH" sz="65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4</a:t>
            </a: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</a:t>
            </a:r>
            <a:r>
              <a:rPr kumimoji="0" lang="th-TH" sz="6500" b="0" i="0" u="none" strike="noStrike" kern="1200" cap="all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หลักเกณฑ์และวิธีการให้ข้าราชการครูและบุคลากรทางการศึกษา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h-TH" sz="6500" b="0" i="0" u="none" strike="noStrike" kern="1200" cap="all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เลื่อนเป็นวิทยฐานะ</a:t>
            </a:r>
            <a:r>
              <a:rPr kumimoji="0" lang="th-TH" sz="6500" b="0" i="0" u="none" strike="noStrike" kern="1200" cap="all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คร</a:t>
            </a: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ูเชี่ยวชาญและวิทยฐานะเชี่ยวชาญพิเศษ</a:t>
            </a:r>
            <a:endParaRPr kumimoji="0" lang="en-US" sz="6500" b="0" i="0" u="none" strike="noStrike" kern="1200" cap="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sz="65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5</a:t>
            </a: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แนวปฏิบัติการดำเนินการขอมีวิทยบานะและเลื่อนวิทยฐานะในช่วงระยะเวลา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เปลี่ยนผ่าน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65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6  </a:t>
            </a: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การดำรงไว้ซึ่งความรู้ ความสามารถ ความชำนาญการ หรือความเชี่ยวชาญ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6500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ในตำแหน่งและวิทยฐานะที่ได้รับการบรรจุและแต่งตั้ง</a:t>
            </a:r>
          </a:p>
          <a:p>
            <a:pPr marL="0" indent="0">
              <a:buNone/>
            </a:pPr>
            <a:endParaRPr lang="th-TH" sz="4000" dirty="0"/>
          </a:p>
          <a:p>
            <a:pPr mar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509286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87" y="1655399"/>
            <a:ext cx="11532837" cy="472846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หลักเกณฑ์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solidFill>
                  <a:srgbClr val="CC00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1. คุณสมบัตินับถึงวันที่ยื่นคำขอ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1.1 การขอเลื่อนเป็นวิทยฐานะครูเชี่ยวชาญ ต้องดำรงตำแหน่งครูชำนาญการพิเศษ 4 ปีและวิทยฐานะครูเชี่ยวชาญพิเศษ ต้องดำรงตำแหน่ง ครูเชี่ยวชาญ 4 ปี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1.2 มีผลการพัฒนาตามข้อตกลงในตำแหน่งครูชำนาญการพิเศษหรือวิทยฐานะครูเชี่ยวชาญ ในช่วงระยะเวลาย้อนหลัง 3 รอบการประเมิน มีผลคะแนนประเมิน ไม่ต่ำกว่า   ร้อยละ 70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1.3 ช่วงระยะเวลาย้อนหลัง 4 ปี ต้องไม่เคยถูกลงโทษทางวินัยที่หนักกว่าโทษภาคทัณฑ์ หากปีใดมีการลงโทษหนักกว่าภาคทัณฑ์ ไม่ให้นำระยะเวลาในปีนั้นมาใช้เป็นคุณสมบัติ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3286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87" y="1655399"/>
            <a:ext cx="11532837" cy="472846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เงื่อนไขการลดระยะเวลา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1. ลดระเวลาเวลาตามหลักเกณฑ์ข้อ 1.1 เหลือ 3 ปีติดต่อกัน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2. มีการพัฒนางานตามข้อตกลง ตามหลักเกณฑ์ ข้อ 1.2 จำนวน 2 รอบ    การประเมิน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3. ลดช่วงระยะเวลาตามหลักเกณฑ์ ข้อ 1.3 เหลือ 3 ปี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ทั้งนี้ ให้ผู้ขอและผอ.สถานศึกษา เป็นผู้รับรองข้อมูล หลักฐาน และคุณสมบัติของผู้ขอ หากภายหลังตรวจสอบ พบว่ามีคุณสมบัติไม่เป็นตามหลักเกณฑ์นี้ ให้ถือว่า เป็นผู้ขาดคุณสมบัติ</a:t>
            </a:r>
          </a:p>
        </p:txBody>
      </p:sp>
    </p:spTree>
    <p:extLst>
      <p:ext uri="{BB962C8B-B14F-4D97-AF65-F5344CB8AC3E}">
        <p14:creationId xmlns:p14="http://schemas.microsoft.com/office/powerpoint/2010/main" val="3313935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87" y="1655399"/>
            <a:ext cx="11532837" cy="472846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2. ผู้ขอต้องผ่านการประเมิน 3 ด้าน ดังนี้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1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ด้านทักษะการจัดการเรียนรู้และการจัดการขั้นเรียน 	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      1) แผนการจัดการเรียนรู้ ตามที่ปรากฏในไฟล์วีดิทัศน์บันทึกการสอน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       2) ไฟล์วีดีทัศน์ จำนวน 2 ไฟล์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  (1) ไฟล์วีดิทัศน์บันทึกการสอน ที่สอดคล้องกับแผนการจัดการเรียนรู้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  (2) ไฟล์วีดิทัศน์ ที่แสดงให้เห็นถึงสภาพปัญหา ที่มาหรือแรงบันดาลใจในการจัดทำแผนการจัดการเรียนรู้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84108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87" y="1655399"/>
            <a:ext cx="11532837" cy="472846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2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ด้านผลลัพธ์การเรียนรู้ของผู้เรียน  ผลงานหรือผลการปฏิบัติงาน    ของผู้เรียน ที่เสนอไว้ในด้านที่ 1 นำเสนอในรูปแบบไฟล์ดิจิทัล เช่น ไฟล์วีดิทัศน์     ไฟล์ภาพ หรือไฟล์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PDF</a:t>
            </a: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3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ด้านผลงานทางวิชาการ  สำหรับคำขอเลื่อนเป็นวิทยฐานะครูเชี่ยวชาญและวิทยฐานะครูเชี่ยวชาญพิเศษ 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1) ขอเลื่อนเป็นครูเชี่ยวชาญ ต้องมีผลงานทางวิชาการ ซึ่งเป็นงานวิจัยเกี่ยวกับการจัดการเรียนรู้ หรือนวัตกรรมการจัดการเรียนรู้ 1 รายการ        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1342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87" y="1655399"/>
            <a:ext cx="11532837" cy="47284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       2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) ขอเลื่อนเป็นวิทยฐานะครูเชี่ยวชาญพิเศษ ต้องมีผลงาน        ทางวิชาการ ซึ่งเป็นงานวิจัยเกี่ยวกับการจัดการเรียนรู้ และนวัตกรรมการจัดการเรียนรู้ จำนวน อย่างละ 1 รายการ 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ดยงานวิจัยต้องได้รับการตีพิมพ์เผยแพร่บทความวิจัยในวารสารวิชาการที่อยู่ในฐานข้อมูลของศูนย์ดัชนีการอ้างอิงวารสารไทยหรือ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Thai-journal Citation index </a:t>
            </a:r>
            <a:r>
              <a:rPr lang="en-US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centre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(</a:t>
            </a:r>
            <a:r>
              <a:rPr lang="en-US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Tci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)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 1 หรือ กลุ่ม 2 โดยให้ส่งบทความวิจัยที่ตีพิมพ์เผยแพร่ในรูปแบบไฟล์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ด้วย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236250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4970" y="1655399"/>
            <a:ext cx="10583253" cy="47284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การประเมินด้านที่ 1 ด้านที่ 2 และด้านที่ 3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ให้มีคณะกรรมการประเมิน       จำนวน 3 คน โดยประเมินผ่านระบบ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เกณฑ์การตัดสิน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ด้านที่ 1 ด้านทักษะการจัดการเรียนรู้และการจัดการชั้นเรียน      ต้องได้คะแนนจากกรรมการแต่ละคน ดังนี้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        ครูเชี่ยวชาญ  ไม่ต่ำกว่าร้อยละ 75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 ครูเชี่ยวชาญพิเศษ ไม่ต่ำกว่าร้อยละ 80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997555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9460" y="1655399"/>
            <a:ext cx="9818646" cy="47284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ด้านที่ 2 ด้านผลลัพธ์การเรียนรู้ของผู้เรียน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	      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ครูเชี่ยวชาญ  ไม่ต่ำกว่าร้อยละ 75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    ครูเชี่ยวชาญพิเศษ ไม่ต่ำกว่าร้อยละ 80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ด้านที่ 3 ด้านผลงานทางวิชาการ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	      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ครูเชี่ยวชาญ  ไม่ต่ำกว่าร้อยละ 75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	    ครูเชี่ยวชาญพิเศษ ไม่ต่ำกว่าร้อยละ 80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41192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725" y="1655399"/>
            <a:ext cx="11168043" cy="47284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5)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การพิจารณาอนุมัติผลการประเมิน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ให้ ก.ค.ศ.เป็นผู้อนุมัติ </a:t>
            </a:r>
            <a:r>
              <a:rPr lang="th-TH" sz="4000" u="sng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มีผลไม่ก่อนวันที่สถานศึกษานำข้อมูลคำขอ</a:t>
            </a:r>
            <a:r>
              <a:rPr lang="th-TH" sz="4000" i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พร้อมทั้งหลักฐานประกอบการประเมินครบถ้วนสมบูรณ์</a:t>
            </a:r>
            <a:r>
              <a:rPr lang="th-TH" sz="4000" u="sng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เข้าสู่ระบบ </a:t>
            </a:r>
            <a:r>
              <a:rPr lang="en-US" sz="4000" u="sng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สำหรับกรณีสถานศึกษาที่ไม่มีปัจจัยพื้นฐาน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ผอ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.สถานศึกษา มีหนังสือ      ส่งคำขอและหลักฐานในรูปแบบไฟล์ดิจิทัล ให้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สพท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 ตรวจสอบ รับรองคุณสมบัติ    และข้อมูลเข้าสู่ระบบ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ไม่ก่อนวันที่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สพท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.นำข้อมูลคำขอพร้อมทั้งหลักฐาน ครบถ้วนสมบูรณ์เข้าสู่ระบบ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DPA	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726450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9940491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4 หลักเกณฑ์และวิธีการฯ ขอเลื่อนเป็นวิทยฐานะ</a:t>
            </a:r>
            <a:r>
              <a:rPr kumimoji="0" lang="th-TH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ูเชี่ยวชาญ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ครูเชี่ยวชาญพิเศษ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87" y="1655399"/>
            <a:ext cx="11532837" cy="47284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6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) ผู้ที่จะได้รับการแต่งตั้งให้เลื่อนเป็นวิทยฐานะครูเชี่ยวชาญพิเศษ จะต้องผ่านการพัฒนาก่อนแต่งตั้ง ตามหลักเกณฑ์และวิธีการที่ ก.ค.ศ.กำหนด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89257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 ข้าราชการครูที่ยื่นคำขอมีวิทยฐานะหรือเลื่อนวิทยฐานะ ตามหลักเกณฑ์      ว17/2552, ว10/2554, ว21/2560 แล้ว ก่อนวันที่ 1 ตุลาคม 2564 แต่ยังดำเนินการไม่แล้วเสร็จ ให้ดำเนินการต่อไปจนกว่าจะแล้วเสร็จ  แต่หากจะประสงค์    ยื่นคำขอรับการประเมินตามหลักเกณฑ์และวิธีการใหม่ (ว9/2564) ให้มีหนังสือ ยกเลิกคำขอเดิม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28573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คลื่น 5">
            <a:extLst>
              <a:ext uri="{FF2B5EF4-FFF2-40B4-BE49-F238E27FC236}">
                <a16:creationId xmlns:a16="http://schemas.microsoft.com/office/drawing/2014/main" id="{87EBF9D5-52BA-4FAC-A7B4-D7B269653A54}"/>
              </a:ext>
            </a:extLst>
          </p:cNvPr>
          <p:cNvSpPr/>
          <p:nvPr/>
        </p:nvSpPr>
        <p:spPr>
          <a:xfrm>
            <a:off x="389467" y="313718"/>
            <a:ext cx="3098800" cy="1176415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2A14330-485C-42F4-AE91-A50577C6B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525384"/>
            <a:ext cx="2388224" cy="753082"/>
          </a:xfrm>
        </p:spPr>
        <p:txBody>
          <a:bodyPr>
            <a:normAutofit/>
          </a:bodyPr>
          <a:lstStyle/>
          <a:p>
            <a:pPr algn="l"/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1 นิยาม</a:t>
            </a:r>
            <a:endParaRPr lang="en-US" sz="40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0F7F752-0371-4688-9B70-EA0E7E764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421" y="1896083"/>
            <a:ext cx="10787158" cy="4436533"/>
          </a:xfrm>
        </p:spPr>
        <p:txBody>
          <a:bodyPr>
            <a:normAutofit/>
          </a:bodyPr>
          <a:lstStyle/>
          <a:p>
            <a:r>
              <a:rPr lang="th-TH" sz="36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“ผู้อำนวยการสถานศึกษา” 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ให้หมายความรวมถึง ผู้อำนวยการสถาบันพัฒนา           ครูคณาจารย์และบุคลากรทางการศึกษา ด้วย</a:t>
            </a:r>
          </a:p>
          <a:p>
            <a:r>
              <a:rPr lang="th-TH" sz="36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“ผู้เรียน” 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หมายความว่า นักเรียน นักศึกษา หรือผู้รับบริการ</a:t>
            </a:r>
          </a:p>
          <a:p>
            <a:r>
              <a:rPr lang="th-TH" sz="36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“รอบการประเมิน” 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หมายความว่า ช่วงระยะเวลาในการประเมินผลการพัฒนางาน   ตามข้อตกลง ซึ่งกำหนดให้มีการประเมิน ปีงบประมาณละ 1 ครั้ง เมื่อสิ้นปีงบประมาณ</a:t>
            </a:r>
            <a:endParaRPr lang="en-US" sz="3600" dirty="0">
              <a:solidFill>
                <a:schemeClr val="accent6">
                  <a:lumMod val="75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898460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2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 ข้าราชการครูที่ยื่น ว17/2552 ไปช่วงเปลี่ยนผ่านไปแล้ว หรือมิได้ใช้สิทธิ์ ในช่วงเปลี่ยนผ่านตามหลักเกณฑ์และวิธีการ ว21/2560 ไม่สามารถยื่น ว17/2552 ได้อีก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 ข้าราชการครูที่ประสงค์ยื่น ว17/2552,  ว10/2554 และ ว21/2560 สามารถยื่นได้ 1 ครั้ง (ตามหลักเกณฑ์ใดหลักเกณฑ์หนึ่ง โดยดำเนินการดังต่อไปนี้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3.1 การยื่นขอมีวิทยฐานะหรือเลื่อนวิทยฐานะ ว17/2552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ข้าราชการครู ต้องเป็นผู้ที่ได้รับการบรรจุและแต่งตั้งให้ดำรงตำแหน่งครู      อยู่ก่อนวันที่ 5 กรกฎาคม 2560 และยังมิได้ยื่นคำขอตามหลักเกณฑ์และวิธีการฯ             ว17/2552 สามารถยื่น ว17/2552 ได้ 1 ครั้ง ภายในวันที่ 30 กันยายน 2565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83208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689256"/>
            <a:ext cx="11532837" cy="472846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3.2 การยื่นขอมีวิทยฐานะหรือเลื่อนวิทยฐานะ ว10/2554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ข้าราชการครู ต้องเป็นผู้ได้รับการบรรจุและแต่งตั้งให้ดำรงตำแหน่งครู อยู่ก่อน วันที่ 1 ตุลาคม 2564 และมีคุณสมบัติครบถ้วนฯ ภายในวันที่ 30 กันยายน 2565 สามารถยื่นคำขอตาม ว10/2554 ได้ 1 ครั้ง ภายในวันที่ 30 กันยายน 2565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3.3 การยื่นขอมีวิทยฐานะหรือเลื่อนวิทยฐานะ ว21/2560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ข้าราชการครู ต้องเป็นผู้ที่ได้รับการบรรจุและแต่งตั้งให้ดำรงตำแหน่งครู อยู่ก่อนวันที่ 1 ตุลาคม 2564 และมีคุณสมบัติครบถ้วนฯ ภายในวันที่ 30 กันยายน 2565 สามารถยื่นคำขอตาม ว21/2560 ได้ภายใน 30 กันยายน 2565 </a:t>
            </a:r>
          </a:p>
        </p:txBody>
      </p:sp>
    </p:spTree>
    <p:extLst>
      <p:ext uri="{BB962C8B-B14F-4D97-AF65-F5344CB8AC3E}">
        <p14:creationId xmlns:p14="http://schemas.microsoft.com/office/powerpoint/2010/main" val="34010180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 ข้าราชการครูที่อยู่ระหว่างทบทวนมติ 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ก.ค.ศ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 ตามหลักเกณฑ์และวิธีการ     ที่ ก.ค.ศ.กำหนดไว้เดิม ว13/2556 หากประสงค์ยื่นคำขอ(ว17/2552, ว10/2554  และ ว21/2560) ให้ยื่นได้ภายในวันที่ 30 กันยายน 2565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5. ข้าราชการครูที่จะขอมีวิทยฐานะหรือเลื่อนวิทยฐานะ ตามหลักเกณฑ์และวิธีการ ที่กำหนดไว้ในหมวด 3 หรือหมวด 4  ตามหลักเกณฑ์  ว9/2564 (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PA)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ได้แก่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5.1 ผู้ที่ได้รับการบรรจุและแต่งตั้ง ดำรงตำแหน่งครู ตั้งแต่วันที่ 1 ตุลาคม 2564</a:t>
            </a:r>
          </a:p>
        </p:txBody>
      </p:sp>
    </p:spTree>
    <p:extLst>
      <p:ext uri="{BB962C8B-B14F-4D97-AF65-F5344CB8AC3E}">
        <p14:creationId xmlns:p14="http://schemas.microsoft.com/office/powerpoint/2010/main" val="4068636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5.2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ผู้ที่ได้รับการบรรจุและแต่งตั้งให้ดำรงตำแหน่งครู อยู่ก่อน 1 ตุลาคม 2564 หากเป็นผู้ที่มีคุณสมบัติที่จะขอมีหรือเลื่อนวิทยฐานะตามเกณฑ์ที่ ก.ค.ศ.กำหนด ข้อ 1.1 และ 1.3 โดยทำข้อตกลงฯ (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PA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) ตามข้อ 1.2 </a:t>
            </a:r>
            <a:r>
              <a:rPr lang="th-TH" sz="4000" u="sng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ไม่ครบ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ให้ดำเนินการดังนี้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</a:t>
            </a: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1) การยื่นคำขอในปีงบประมาณ พ.ศ.2566 (วันที่ 1 ตุลาคม 2565 ถึงวันที่ 30 กันยายน 2566) ให้เสนอหลักฐานดังนี้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	 (1.1) ใช้รายงานผลการพัฒนาคุณภาพ (ด้านที่ 3 หรือด้านที่ 3       ส่วนที่ 1) ตามหลักเกณฑ์ฯ ว17 ปีการศึกษา 2562 และ 2563 ที่ผ่านเกณฑ์      โดยให้รายงานในรูปแบบไฟล์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 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565485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599115"/>
            <a:ext cx="11532837" cy="472846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หรือรายงานผลการปฏิบัติงานที่เกิดจากการปฏิบัติหน้าที่ตำแหน่งครู (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วฐ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.2) ที่ผ่านเกณฑ์ 2 ปีการศึกษา ตามหลักเกณฑ์ ว21/2560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โดยให้รายงานในรูปแบบไฟล์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(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1.2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ผล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การทำ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PA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ปีงบประมาณ 2565 ที่ผ่านเกณฑ์ 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ในรูปแบบไฟล์ 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PDF 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	   (1.3)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แผนการจัดการเรียนรู้ในรูปแบบไฟล์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 1 ไฟล์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(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1.4) ไฟล์วีดิทัศน์ จำนวน 2 ไฟล์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(1.4.1) ไฟล์วีดิทัศน์ที่สอดคล้องกับแผนการจัดการเรียนรู้ จำนวน 1 ไฟล์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(1.4.2) ไฟล์วีดิทัศน์ ที่แสดงให้เห็นถึง ปัญหา ที่มา หรือแรงบันดาลใจ   จำนวน 1 ไฟล์</a:t>
            </a:r>
          </a:p>
        </p:txBody>
      </p:sp>
    </p:spTree>
    <p:extLst>
      <p:ext uri="{BB962C8B-B14F-4D97-AF65-F5344CB8AC3E}">
        <p14:creationId xmlns:p14="http://schemas.microsoft.com/office/powerpoint/2010/main" val="6254509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(1.5) ผลลัพธ์การเรียนรู้ของผู้เรียน จำนวนไม่เกิน 3 ไฟล์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(1.6) ผลงานทางวิชาการ เป็นไฟล์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เฉพาะวิทยฐานะครูเชี่ยวชาญ และครูเชี่ยวชาญพิเศษ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en-US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2) </a:t>
            </a: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การยื่นคำขอในปีงบประมาณ พ.ศ.2567 (วันที่ 1 ตุลาคม 2566 ถึงวันที่ 30 กันยายน 2567) ให้เสนอหลักฐานดังนี้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(2.1) ใช้รายงานผลการพัฒนาคุณภาพ (ด้านที่ 3 หรือด้านที่ 3 ส่วนที่ 1)   หลักเกณฑ์ฯ ว17 ปีการศึกษา 2562 และ 2563 ที่ผ่านเกณฑ์ โดยให้รายงาน      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 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589086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หรือรายงานผลการปฏิบัติงานที่เกิดจากการปฏิบัติหน้าที่ ตำแหน่งครู (</a:t>
            </a:r>
            <a:r>
              <a:rPr lang="th-TH" sz="40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วฐ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.2) ที่ผ่านเกณฑ์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 ปีการศึกษา ตามหลักเกณฑ์ ว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21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/2560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โดยให้รายงานในรูปแบบไฟล์ 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PDF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(2.2) 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ผล</a:t>
            </a:r>
            <a:r>
              <a:rPr lang="th-TH" sz="4000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การทำ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PA 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ปีงบประมาณ 2565 และปีงบประมาณ 2566 ที่ผ่านเกณฑ์  2 รอบการประเมิน ในรูปแบบไฟล์ 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PDF </a:t>
            </a:r>
            <a:endParaRPr lang="th-TH" sz="4000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(2.3) 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แผนการจัดการเรียนรู้ในรูปแบบไฟล์ 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PDF 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 1 ไฟล์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2.4) ไฟล์วีดิทัศน์ จำนวน 2 ไฟล์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(2.4.1) ไฟล์วีดิทัศน์ที่สอดคล้องกับแผนการจัดการเรียนรู้ จำนวน  1 ไฟล์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  (2.4.2) ไฟล์วีดิทัศน์ ที่แสดงให้เห็นถึง ปัญหา ที่มาหรือแรงบันดาลใจ    จำนวน  1 ไฟล์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24132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5 แนวปฏิบัติการดำเนินการขอมีวิทยฐานะและเลื่อนวิทยฐานะ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ในช่วงระยะเวลาเปลี่ยนผ่าน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(2.5) ผลลัพธ์การเรียนรู้ของผู้เรียน จำนวน ไม่เกิน 3 ไฟล์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(2.6) ผลงานทางวิชาการ เป็นไฟล์ 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PDF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เฉพาะวิทยฐานะครูเชี่ยวชาญ    และครูเชี่ยวชาญพิเศษ</a:t>
            </a:r>
            <a:endParaRPr lang="en-US" sz="4000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3) การยื่นคำขอในปีงบประมาณ พ.ศ.2568 เป็นต้นไป ให้ดำเนินการ         ตามหลักเกณฑ์ ว9/2564 (</a:t>
            </a:r>
            <a:r>
              <a:rPr lang="en-US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PA)</a:t>
            </a: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62645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6 หลักเกณฑ์และวิธีการฯ เพื่อดำรงไว้ซึ่งความรู้ ความสามารถ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 ความชำนาญการ หรือความเชี่ยวชาญ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1. ข้าราชการครูที่ได้รับการแต่งตั้งให้ดำรงวิทยฐานะใดแล้ว จะต้องจัดทำข้อตกลงในการพัฒนางาน (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PA)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ตามแบบที่ ก.ค.ศ.กำหนด ทุกปีงบประมาณ เสนอต่อผู้อำนวยการสถานศึกษา เพื่อพิจารณาให้ความเห็นชอบ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2. ให้ข้าราชการครูที่มีวิทยฐานะ ทุกวิทยฐานะ ได้รับการประเมินผล       การพัฒนางานตามข้อตกลง (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PA)</a:t>
            </a: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จากคณะกรรมการ ตามที่กำหนดไว้ในหมวด 2     เป็นประจำทุกรอบการประเมิน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th-TH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055479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2" y="474133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725" y="659896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6 หลักเกณฑ์และวิธีการฯ เพื่อดำรงไว้ซึ่งความรู้ ความสามารถ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 ความชำนาญการ หรือความเชี่ยวชาญ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1856122"/>
            <a:ext cx="11532837" cy="4728468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</a:t>
            </a:r>
            <a:r>
              <a:rPr lang="th-TH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 ข้าราชการครูที่มีผลการประเมินการพัฒนางานข้อตกลง (</a:t>
            </a:r>
            <a:r>
              <a:rPr lang="en-US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PA)</a:t>
            </a:r>
            <a:r>
              <a:rPr lang="th-TH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700" u="sng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ผ่านเกณฑ์</a:t>
            </a:r>
            <a:r>
              <a:rPr lang="th-TH" sz="37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</a:t>
            </a:r>
            <a:r>
              <a:rPr lang="th-TH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ต้องได้คะแนนจากคณะกรรมการแต่ละคน ไม่ต่ำกว่าร้อยละ 70 ให้ ผอ.แจ้งให้ครูผู้นั้นทราบและให้ถือว่าผู้นั้นเป็นผู้ผ่านการประเมินตำแหน่งและวิทยฐานะฯ ในรอบการประเมินนั้น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  4. ข้าราชการครูที่มีผลการประเมินการพัฒนางานข้อตกลง (</a:t>
            </a:r>
            <a:r>
              <a:rPr lang="en-US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PA)</a:t>
            </a:r>
            <a:r>
              <a:rPr lang="th-TH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700" u="sng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ไม่ผ่านเกณฑ์</a:t>
            </a:r>
            <a:r>
              <a:rPr lang="th-TH" sz="37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37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 ผอ.แจ้งให้ครูผู้นั้นทราบและให้ถือว่าผู้นั้นเป็นผู้ไม่ผ่านการประเมินตำแหน่งและวิทยฐานะฯ </a:t>
            </a:r>
            <a:r>
              <a:rPr kumimoji="0" lang="th-TH" sz="37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ในรอบการประเมินนั้น </a:t>
            </a:r>
            <a:r>
              <a:rPr lang="th-TH" sz="3700" u="sng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โดยให้มีการดำเนินการตามหลักเกณฑ์ ตามนัยมาตรา 55 วรรคสอง ต่อไป</a:t>
            </a:r>
          </a:p>
        </p:txBody>
      </p:sp>
    </p:spTree>
    <p:extLst>
      <p:ext uri="{BB962C8B-B14F-4D97-AF65-F5344CB8AC3E}">
        <p14:creationId xmlns:p14="http://schemas.microsoft.com/office/powerpoint/2010/main" val="450855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คลื่น 8">
            <a:extLst>
              <a:ext uri="{FF2B5EF4-FFF2-40B4-BE49-F238E27FC236}">
                <a16:creationId xmlns:a16="http://schemas.microsoft.com/office/drawing/2014/main" id="{CBC94215-C337-480B-8ADB-C61FD11B6FE0}"/>
              </a:ext>
            </a:extLst>
          </p:cNvPr>
          <p:cNvSpPr/>
          <p:nvPr/>
        </p:nvSpPr>
        <p:spPr>
          <a:xfrm>
            <a:off x="608975" y="406400"/>
            <a:ext cx="2980892" cy="110066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1 นิยาม</a:t>
            </a:r>
            <a:endParaRPr lang="en-US" sz="40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FD179D8F-B4F6-4CDF-9CB9-08ED3134B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975" y="1755706"/>
            <a:ext cx="11362892" cy="4695894"/>
          </a:xfrm>
        </p:spPr>
        <p:txBody>
          <a:bodyPr>
            <a:normAutofit/>
          </a:bodyPr>
          <a:lstStyle/>
          <a:p>
            <a:r>
              <a:rPr lang="th-TH" sz="36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“ผลลัพธ์การเรียนรู้ของผู้เรียน” 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หมายความว่า ความรู้ ทักษะ เจตคติ ความคิด พฤติกรรม   หรือคุณลักษณะตามจุดประสงค์ของหลักสูตร ที่เปลี่ยนแปลงในทางที่ดี หรือมีพัฒนาการ   มากขึ้น เมื่อผู้เรียนได้รับประสบการณ์เรียนรู้จากการลงมือปฏิบัติตามกระบวนการหรือกิจกรรมที่ครูสอนออกแบบ และดำเนินการ ซึ่งสามารถพิจารณาได้จาก “ผลงาน”(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Product) 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หรือ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“ผลการปฏิบัติ” (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Performance) 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ของผู้เรียน ที่ปรากฎภายหลังการเรียนรู้</a:t>
            </a:r>
            <a:endParaRPr lang="en-US" sz="3600" dirty="0">
              <a:solidFill>
                <a:schemeClr val="accent6">
                  <a:lumMod val="75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48215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329581" y="123618"/>
            <a:ext cx="8973429" cy="1029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581" y="340428"/>
            <a:ext cx="10248823" cy="719215"/>
          </a:xfrm>
        </p:spPr>
        <p:txBody>
          <a:bodyPr>
            <a:normAutofit fontScale="90000"/>
          </a:bodyPr>
          <a:lstStyle/>
          <a:p>
            <a:pPr algn="l"/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</a:t>
            </a:r>
            <a: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6 หลักเกณฑ์และวิธีการฯ เพื่อดำรงไว้ซึ่งความรู้ ความสามารถ</a:t>
            </a:r>
            <a:br>
              <a:rPr kumimoji="0" lang="th-TH" sz="3600" b="1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          ความชำนาญการ หรือความเชี่ยวชาญ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81" y="2041885"/>
            <a:ext cx="11614769" cy="4945279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th-TH" sz="4000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th-TH" sz="3700" u="sng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6" name="รูปภาพ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58" y="1364100"/>
            <a:ext cx="8212274" cy="549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1767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คลื่น 4">
            <a:extLst>
              <a:ext uri="{FF2B5EF4-FFF2-40B4-BE49-F238E27FC236}">
                <a16:creationId xmlns:a16="http://schemas.microsoft.com/office/drawing/2014/main" id="{F5E7E0CD-88B1-4178-A582-2E77A8AC10AB}"/>
              </a:ext>
            </a:extLst>
          </p:cNvPr>
          <p:cNvSpPr/>
          <p:nvPr/>
        </p:nvSpPr>
        <p:spPr>
          <a:xfrm>
            <a:off x="913775" y="610503"/>
            <a:ext cx="2269692" cy="90548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86A010A-E8F0-4571-9AE1-6143A5DB4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63445"/>
            <a:ext cx="2269692" cy="685350"/>
          </a:xfrm>
        </p:spPr>
        <p:txBody>
          <a:bodyPr/>
          <a:lstStyle/>
          <a:p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1 นิยาม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0C80796-A7C4-49D1-96E6-0FB5B0EDE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707" y="1716946"/>
            <a:ext cx="11227425" cy="473465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“</a:t>
            </a:r>
            <a:r>
              <a:rPr lang="th-TH" sz="40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ข้อตกลงในการพัฒนาการ”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(Performance A</a:t>
            </a:r>
            <a:r>
              <a:rPr lang="en-US" sz="3600" dirty="0">
                <a:solidFill>
                  <a:srgbClr val="00B050"/>
                </a:solidFill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G</a:t>
            </a:r>
            <a:r>
              <a:rPr kumimoji="0" lang="en-US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reement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หมายความว่า ข้อตกลงที่ข้าราชการครู ได้เสนอต่อผู้อำนวยการสถานศึกษา เพื่อแสดงเจตจำนงว่าภายใน  รอบการประเมินจะพัฒนาผลลัพธ์การเรียนรู้ของผู้เรียน เพื่อให้ผู้เรียนมี</a:t>
            </a:r>
            <a:r>
              <a:rPr kumimoji="0" lang="th-TH" sz="3600" b="0" i="0" u="none" strike="noStrike" kern="1200" cap="all" spc="0" normalizeH="0" baseline="0" noProof="0" dirty="0" err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ควา</a:t>
            </a:r>
            <a:r>
              <a:rPr lang="th-TH" sz="36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มรู้ ทักษะ คุณลักษณะประจำวิชา คุณลักษณะอันถึงประสงค์ และสมรรถนะที่สำคัญตามหลักสูตร       ให้สูงขึ้น โดยสะท้อนให้เห็นถึงระดับการปฏิบัติที่คาดหวังของตำแหน่งและวิทยฐานะ            ที่ดำรงอยู่ และสอดคล้องกับเป้าหมายและบริบทสถานศึกษา นโยบายขอส่วนราชการและกระทรวงศึกษาธิการ โดยผู้อำนวยการสถานศึกษาได้เห็นชอบให้เป็นข้อตกลงในการพัฒนางาน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65966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คลื่น 4">
            <a:extLst>
              <a:ext uri="{FF2B5EF4-FFF2-40B4-BE49-F238E27FC236}">
                <a16:creationId xmlns:a16="http://schemas.microsoft.com/office/drawing/2014/main" id="{F5E7E0CD-88B1-4178-A582-2E77A8AC10AB}"/>
              </a:ext>
            </a:extLst>
          </p:cNvPr>
          <p:cNvSpPr/>
          <p:nvPr/>
        </p:nvSpPr>
        <p:spPr>
          <a:xfrm>
            <a:off x="913775" y="610503"/>
            <a:ext cx="2269692" cy="90548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86A010A-E8F0-4571-9AE1-6143A5DB4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618518"/>
            <a:ext cx="2269692" cy="685350"/>
          </a:xfrm>
        </p:spPr>
        <p:txBody>
          <a:bodyPr/>
          <a:lstStyle/>
          <a:p>
            <a:r>
              <a:rPr lang="th-TH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หมวด 1 นิยาม</a:t>
            </a:r>
            <a:endParaRPr lang="en-US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0C80796-A7C4-49D1-96E6-0FB5B0EDE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707" y="1716946"/>
            <a:ext cx="11227425" cy="473465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th-TH" sz="40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“ระบบการประเมินวิทยฐานะดิจิทัล” (</a:t>
            </a:r>
            <a:r>
              <a:rPr lang="en-US" sz="40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Digital Performance Appraisal) 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เรียกโดยย่อว่า ระบบ </a:t>
            </a:r>
            <a:r>
              <a:rPr lang="en-US" sz="4000" dirty="0">
                <a:solidFill>
                  <a:srgbClr val="00B05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DPA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dirty="0">
                <a:solidFill>
                  <a:schemeClr val="accent6">
                    <a:lumMod val="75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หมายความว่า ระบบการประเมินตำแหน่งและวิทยฐานะของข้าราชการครูและบุคลากรทางการศึกษา แบบออนไลน์ โดยใช้เทคโนโลยีดิจิทัลในการส่งผ่าน จัดการและประมวลผลข้อมูล การประเมินผลการปฏิบัติงาน         ตามข้อตกลงในการพัฒนางาน รวมทั้งหลักฐานประกอบการพิจารณา เพื่อให้ข้าราชการครูและบุคลากรทางการศึกษามีวิทยฐานะและเลื่อนวิทยฐานะ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2396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3" y="474133"/>
            <a:ext cx="9719734" cy="719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41" y="474133"/>
            <a:ext cx="9940492" cy="719215"/>
          </a:xfrm>
        </p:spPr>
        <p:txBody>
          <a:bodyPr/>
          <a:lstStyle/>
          <a:p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2  ข้อตกลงในการพัฒนางาน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(Performance </a:t>
            </a:r>
            <a:r>
              <a:rPr kumimoji="0" lang="en-US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Areement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872" y="1450330"/>
            <a:ext cx="11034859" cy="51851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 องค์ประกอบของข้อตกลงในการพัฒนางาน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ข้อตกลงในการพัฒนางาน ประกอบด้วย 2 ส่วน ดังนี้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</a:t>
            </a:r>
            <a:r>
              <a:rPr lang="th-TH" sz="4000" u="sng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ส่วนที่ 1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ข้อตกลงในการพัฒนางานตามมาตรฐานตำแหน่ง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1) การปฏิบัติงานตามมาตรฐานตำแหน่งครู และมีภาระงาน            ตามที่ ก.ค.ศ.กำหนด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        2) ผลการปฎิบัติงาน ด้านการจัดการเรียนรู้ ด้านการส่งเสริมและสนับสนุนการจัดการเรียนรู้ และด้านการพัฒนาตนเองและวิชาชีพ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22835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3" y="474133"/>
            <a:ext cx="9719734" cy="719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41" y="474133"/>
            <a:ext cx="9940492" cy="719215"/>
          </a:xfrm>
        </p:spPr>
        <p:txBody>
          <a:bodyPr/>
          <a:lstStyle/>
          <a:p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2  ข้อตกลงในการพัฒนางาน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(Performance </a:t>
            </a:r>
            <a:r>
              <a:rPr kumimoji="0" lang="en-US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Areement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723" y="1843734"/>
            <a:ext cx="10829458" cy="420619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4000" u="sng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ส่วนที่ 2 </a:t>
            </a: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ข้อตกลงในการพัฒนางานที่เสนอเป็นประเด็นท้าทายในการพัฒนา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ผลลัพธ์การเรียนรู้ของผู้เรียน โดยครูต้องแสดงให้เห็นถึงการปรับประยุกต์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แก้ไขปัญหา ริเริ่ม พัฒนา คิดค้น ปรับเปลี่ยน หรือสร้างการเปลี่ยนแปลง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ทั้งนี้ ข้อตกลงในการพัฒนา ต้องมีความสอดคล้องกับเป้าหมายและ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บริบทสถานศึกษา นโยบายของส่วนราชการและกระทรวงศึกษาธิการ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96816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51469E45-B497-4518-8DAE-4D86F339FC1E}"/>
              </a:ext>
            </a:extLst>
          </p:cNvPr>
          <p:cNvSpPr/>
          <p:nvPr/>
        </p:nvSpPr>
        <p:spPr>
          <a:xfrm>
            <a:off x="728133" y="474133"/>
            <a:ext cx="9719734" cy="719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E4CBA84-2B39-488E-B336-896802572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41" y="474133"/>
            <a:ext cx="9940492" cy="719215"/>
          </a:xfrm>
        </p:spPr>
        <p:txBody>
          <a:bodyPr/>
          <a:lstStyle/>
          <a:p>
            <a:r>
              <a:rPr kumimoji="0" lang="th-TH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หมวด 2  ข้อตกลงในการพัฒนางาน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(Performance </a:t>
            </a:r>
            <a:r>
              <a:rPr kumimoji="0" lang="en-US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Areement</a:t>
            </a: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 : PA)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E0297DF-FD2C-4718-9AB7-EE160C8C6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74" y="1503493"/>
            <a:ext cx="11583026" cy="51851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2. การจัดทำข้อตกลงในการพัฒนางาน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- ให้ครูทำจัดทำข้อตกลงในการพัฒนางานตามแบบที่ ก.ค.ศ.กำหนด             ทุกปีงบประมาณ เสนอต่อ ผอ.สถานศึกษา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40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- กรณีครูย้ายระหว่างปีงบประมาณ ให้จัดทำข้อตกลงในการพัฒนางานกับ      ผอ.สถานศึกษาคนใหม่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98146982"/>
      </p:ext>
    </p:extLst>
  </p:cSld>
  <p:clrMapOvr>
    <a:masterClrMapping/>
  </p:clrMapOvr>
</p:sld>
</file>

<file path=ppt/theme/theme1.xml><?xml version="1.0" encoding="utf-8"?>
<a:theme xmlns:a="http://schemas.openxmlformats.org/drawingml/2006/main" name="หยดน้ำ">
  <a:themeElements>
    <a:clrScheme name="หยดน้ำ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หยดน้ำ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หยดน้ำ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TM04033925[[fn=หยดน้ำ]]</Template>
  <TotalTime>1855</TotalTime>
  <Words>4128</Words>
  <Application>Microsoft Office PowerPoint</Application>
  <PresentationFormat>แบบจอกว้าง</PresentationFormat>
  <Paragraphs>203</Paragraphs>
  <Slides>40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40</vt:i4>
      </vt:variant>
    </vt:vector>
  </HeadingPairs>
  <TitlesOfParts>
    <vt:vector size="44" baseType="lpstr">
      <vt:lpstr>Arial</vt:lpstr>
      <vt:lpstr>TH SarabunIT๙</vt:lpstr>
      <vt:lpstr>Tw Cen MT</vt:lpstr>
      <vt:lpstr>หยดน้ำ</vt:lpstr>
      <vt:lpstr>ว9/2564  (วPA) ครบทุกหมวด</vt:lpstr>
      <vt:lpstr>หมวดตามหนังสือ ก.ค.ศ. ว9/2564 (PA)</vt:lpstr>
      <vt:lpstr>หมวด 1 นิยาม</vt:lpstr>
      <vt:lpstr>งานนำเสนอ PowerPoint</vt:lpstr>
      <vt:lpstr>หมวด 1 นิยาม</vt:lpstr>
      <vt:lpstr>หมวด 1 นิยาม</vt:lpstr>
      <vt:lpstr>หมวด 2  ข้อตกลงในการพัฒนางาน  (Performance Areement : PA)</vt:lpstr>
      <vt:lpstr>หมวด 2  ข้อตกลงในการพัฒนางาน  (Performance Areement : PA)</vt:lpstr>
      <vt:lpstr>หมวด 2  ข้อตกลงในการพัฒนางาน  (Performance Areement : PA)</vt:lpstr>
      <vt:lpstr>หมวด 2  ข้อตกลงในการพัฒนางาน  (Performance Areement : PA)</vt:lpstr>
      <vt:lpstr>หมวด 2  ข้อตกลงในการพัฒนางาน  (Performance Areement : PA)</vt:lpstr>
      <vt:lpstr>หมวด 2  ข้อตกลงในการพัฒนางาน  (Performance Areement : PA)</vt:lpstr>
      <vt:lpstr>   หมวด 3 หลักเกณฑ์และวิธีการฯ ขอมีวิทยฐานะครูชำนาญการ และเลื่อนวิทยฐานะ               ครูชำนาญการพิเศษ</vt:lpstr>
      <vt:lpstr>   หมวด 3 หลักเกณฑ์และวิธีการฯ ขอมีวิทยฐานะครูชำนาญการ และเลื่อนวิทยฐานะ               ครูชำนาญการพิเศษ</vt:lpstr>
      <vt:lpstr>   หมวด 3 หลักเกณฑ์และวิธีการฯ ขอมีวิทยฐานะครูชำนาญการ และเลื่อนวิทยฐานะ               ครูชำนาญการพิเศษ</vt:lpstr>
      <vt:lpstr>   หมวด 3 หลักเกณฑ์และวิธีการฯ ขอมีวิทยฐานะครูชำนาญการ และเลื่อนวิทยฐานะ               ครูชำนาญการพิเศษ</vt:lpstr>
      <vt:lpstr>   หมวด 3 หลักเกณฑ์และวิธีการฯ ขอมีวิทยฐานะครูชำนาญการ และเลื่อนวิทยฐานะ               ครูชำนาญการพิเศษ</vt:lpstr>
      <vt:lpstr>   หมวด 3 หลักเกณฑ์และวิธีการฯ ขอมีวิทยฐานะครูชำนาญการ และเลื่อนวิทยฐานะ               ครูชำนาญการพิเศษ</vt:lpstr>
      <vt:lpstr>   หมวด 3 หลักเกณฑ์และวิธีการฯ ขอมีวิทยฐานะครูชำนาญการ และเลื่อนวิทยฐานะ               ครูชำนาญการพิเศษ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4 หลักเกณฑ์และวิธีการฯ ขอเลื่อนเป็นวิทยฐานะครูเชี่ยวชาญและเลื่อนวิทยฐานะ               ครูเชี่ยวชาญพิเศษ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5 แนวปฏิบัติการดำเนินการขอมีวิทยฐานะและเลื่อนวิทยฐานะ               ในช่วงระยะเวลาเปลี่ยนผ่าน</vt:lpstr>
      <vt:lpstr>   หมวด 6 หลักเกณฑ์และวิธีการฯ เพื่อดำรงไว้ซึ่งความรู้ ความสามารถ                ความชำนาญการ หรือความเชี่ยวชาญ</vt:lpstr>
      <vt:lpstr>   หมวด 6 หลักเกณฑ์และวิธีการฯ เพื่อดำรงไว้ซึ่งความรู้ ความสามารถ                ความชำนาญการ หรือความเชี่ยวชาญ</vt:lpstr>
      <vt:lpstr>   หมวด 6 หลักเกณฑ์และวิธีการฯ เพื่อดำรงไว้ซึ่งความรู้ ความสามารถ                ความชำนาญการ หรือความเชี่ยวชาญ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ว9/2564  (วPA) ครบทุกหมวด</dc:title>
  <dc:creator>rattana duang</dc:creator>
  <cp:lastModifiedBy>rattana duang</cp:lastModifiedBy>
  <cp:revision>122</cp:revision>
  <cp:lastPrinted>2022-01-31T05:07:07Z</cp:lastPrinted>
  <dcterms:created xsi:type="dcterms:W3CDTF">2022-01-02T05:19:08Z</dcterms:created>
  <dcterms:modified xsi:type="dcterms:W3CDTF">2022-03-22T08:58:22Z</dcterms:modified>
</cp:coreProperties>
</file>